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roxima Nov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italic.fntdata"/><Relationship Id="rId25" Type="http://schemas.openxmlformats.org/officeDocument/2006/relationships/font" Target="fonts/ProximaNova-bold.fntdata"/><Relationship Id="rId27"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9e71e873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9e71e873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9e71e87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9e71e87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79213e7a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79213e7a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79213e7a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79213e7a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79213e7a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79213e7a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97ed3d5e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97ed3d5e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97ed3d5e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97ed3d5e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97ed3d5e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97ed3d5e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97ed3d5e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97ed3d5e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79213e7ad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79213e7ad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79213e7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79213e7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79213e7a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79213e7a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9eb3bdc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9eb3bdc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97ed3d5e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97ed3d5e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97ed3d5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97ed3d5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79213e7a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79213e7a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9e71e87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9e71e87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gvv.mpi-inf.mpg.de/projects/NHRR/data/1415.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arxiv.org/abs/2003.01894"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xiv.org/pdf/1910.01225.pdf"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rxiv.org/pdf/1904.03349.pdf"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Deep Fashion</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378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Description</a:t>
            </a:r>
            <a:endParaRPr/>
          </a:p>
          <a:p>
            <a:pPr indent="0" lvl="0" marL="0" rtl="0" algn="l">
              <a:spcBef>
                <a:spcPts val="0"/>
              </a:spcBef>
              <a:spcAft>
                <a:spcPts val="0"/>
              </a:spcAft>
              <a:buNone/>
            </a:pPr>
            <a:r>
              <a:t/>
            </a:r>
            <a:endParaRPr/>
          </a:p>
        </p:txBody>
      </p:sp>
      <p:pic>
        <p:nvPicPr>
          <p:cNvPr id="117" name="Google Shape;117;p22"/>
          <p:cNvPicPr preferRelativeResize="0"/>
          <p:nvPr/>
        </p:nvPicPr>
        <p:blipFill rotWithShape="1">
          <a:blip r:embed="rId3">
            <a:alphaModFix/>
          </a:blip>
          <a:srcRect b="47804" l="70230" r="16395" t="29455"/>
          <a:stretch/>
        </p:blipFill>
        <p:spPr>
          <a:xfrm>
            <a:off x="877175" y="1515113"/>
            <a:ext cx="2438523" cy="2751200"/>
          </a:xfrm>
          <a:prstGeom prst="rect">
            <a:avLst/>
          </a:prstGeom>
          <a:noFill/>
          <a:ln>
            <a:noFill/>
          </a:ln>
        </p:spPr>
      </p:pic>
      <p:pic>
        <p:nvPicPr>
          <p:cNvPr id="118" name="Google Shape;118;p22"/>
          <p:cNvPicPr preferRelativeResize="0"/>
          <p:nvPr/>
        </p:nvPicPr>
        <p:blipFill rotWithShape="1">
          <a:blip r:embed="rId4">
            <a:alphaModFix/>
          </a:blip>
          <a:srcRect b="23892" l="56436" r="30189" t="52076"/>
          <a:stretch/>
        </p:blipFill>
        <p:spPr>
          <a:xfrm>
            <a:off x="3854297" y="1553340"/>
            <a:ext cx="2192973" cy="2614675"/>
          </a:xfrm>
          <a:prstGeom prst="rect">
            <a:avLst/>
          </a:prstGeom>
          <a:noFill/>
          <a:ln>
            <a:noFill/>
          </a:ln>
        </p:spPr>
      </p:pic>
      <p:pic>
        <p:nvPicPr>
          <p:cNvPr id="119" name="Google Shape;119;p22"/>
          <p:cNvPicPr preferRelativeResize="0"/>
          <p:nvPr/>
        </p:nvPicPr>
        <p:blipFill rotWithShape="1">
          <a:blip r:embed="rId4">
            <a:alphaModFix/>
          </a:blip>
          <a:srcRect b="0" l="83675" r="2797" t="75525"/>
          <a:stretch/>
        </p:blipFill>
        <p:spPr>
          <a:xfrm>
            <a:off x="6413373" y="1574437"/>
            <a:ext cx="2192973" cy="26325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385425" y="717700"/>
            <a:ext cx="2472075" cy="3708099"/>
          </a:xfrm>
          <a:prstGeom prst="rect">
            <a:avLst/>
          </a:prstGeom>
          <a:noFill/>
          <a:ln>
            <a:noFill/>
          </a:ln>
        </p:spPr>
      </p:pic>
      <p:pic>
        <p:nvPicPr>
          <p:cNvPr id="125" name="Google Shape;125;p23"/>
          <p:cNvPicPr preferRelativeResize="0"/>
          <p:nvPr/>
        </p:nvPicPr>
        <p:blipFill>
          <a:blip r:embed="rId4">
            <a:alphaModFix/>
          </a:blip>
          <a:stretch>
            <a:fillRect/>
          </a:stretch>
        </p:blipFill>
        <p:spPr>
          <a:xfrm>
            <a:off x="3291073" y="637950"/>
            <a:ext cx="2299100" cy="4087325"/>
          </a:xfrm>
          <a:prstGeom prst="rect">
            <a:avLst/>
          </a:prstGeom>
          <a:noFill/>
          <a:ln>
            <a:noFill/>
          </a:ln>
        </p:spPr>
      </p:pic>
      <p:pic>
        <p:nvPicPr>
          <p:cNvPr id="126" name="Google Shape;126;p23"/>
          <p:cNvPicPr preferRelativeResize="0"/>
          <p:nvPr/>
        </p:nvPicPr>
        <p:blipFill>
          <a:blip r:embed="rId5">
            <a:alphaModFix/>
          </a:blip>
          <a:stretch>
            <a:fillRect/>
          </a:stretch>
        </p:blipFill>
        <p:spPr>
          <a:xfrm>
            <a:off x="5728298" y="553323"/>
            <a:ext cx="3321999" cy="4256574"/>
          </a:xfrm>
          <a:prstGeom prst="rect">
            <a:avLst/>
          </a:prstGeom>
          <a:noFill/>
          <a:ln>
            <a:noFill/>
          </a:ln>
        </p:spPr>
      </p:pic>
      <p:sp>
        <p:nvSpPr>
          <p:cNvPr id="127" name="Google Shape;127;p23"/>
          <p:cNvSpPr txBox="1"/>
          <p:nvPr>
            <p:ph type="title"/>
          </p:nvPr>
        </p:nvSpPr>
        <p:spPr>
          <a:xfrm>
            <a:off x="311700" y="103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Description</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Methodologies</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Arial"/>
                <a:ea typeface="Arial"/>
                <a:cs typeface="Arial"/>
                <a:sym typeface="Arial"/>
              </a:rPr>
              <a:t>The problem is divided into 4 stages to make a end to end system. </a:t>
            </a:r>
            <a:endParaRPr sz="1500">
              <a:latin typeface="Arial"/>
              <a:ea typeface="Arial"/>
              <a:cs typeface="Arial"/>
              <a:sym typeface="Arial"/>
            </a:endParaRPr>
          </a:p>
          <a:p>
            <a:pPr indent="-323850" lvl="0" marL="457200" rtl="0" algn="l">
              <a:spcBef>
                <a:spcPts val="1200"/>
              </a:spcBef>
              <a:spcAft>
                <a:spcPts val="0"/>
              </a:spcAft>
              <a:buSzPts val="1500"/>
              <a:buFont typeface="Arial"/>
              <a:buAutoNum type="arabicPeriod"/>
            </a:pPr>
            <a:r>
              <a:rPr lang="en" sz="1500">
                <a:latin typeface="Arial"/>
                <a:ea typeface="Arial"/>
                <a:cs typeface="Arial"/>
                <a:sym typeface="Arial"/>
              </a:rPr>
              <a:t>Garment extraction from Target Model. </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Garment Transfer from Target garment to Input Image.</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Pose Transfer from Input Pose to Target Pose</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Video Generation </a:t>
            </a:r>
            <a:endParaRPr sz="15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Methodologies</a:t>
            </a:r>
            <a:endParaRPr/>
          </a:p>
        </p:txBody>
      </p:sp>
      <p:pic>
        <p:nvPicPr>
          <p:cNvPr id="139" name="Google Shape;139;p25"/>
          <p:cNvPicPr preferRelativeResize="0"/>
          <p:nvPr/>
        </p:nvPicPr>
        <p:blipFill>
          <a:blip r:embed="rId3">
            <a:alphaModFix/>
          </a:blip>
          <a:stretch>
            <a:fillRect/>
          </a:stretch>
        </p:blipFill>
        <p:spPr>
          <a:xfrm>
            <a:off x="311700" y="1448475"/>
            <a:ext cx="8520599" cy="3384610"/>
          </a:xfrm>
          <a:prstGeom prst="rect">
            <a:avLst/>
          </a:prstGeom>
          <a:noFill/>
          <a:ln>
            <a:noFill/>
          </a:ln>
        </p:spPr>
      </p:pic>
      <p:pic>
        <p:nvPicPr>
          <p:cNvPr id="140" name="Google Shape;140;p25"/>
          <p:cNvPicPr preferRelativeResize="0"/>
          <p:nvPr/>
        </p:nvPicPr>
        <p:blipFill>
          <a:blip r:embed="rId4">
            <a:alphaModFix/>
          </a:blip>
          <a:stretch>
            <a:fillRect/>
          </a:stretch>
        </p:blipFill>
        <p:spPr>
          <a:xfrm>
            <a:off x="7625425" y="3302475"/>
            <a:ext cx="821525" cy="1194950"/>
          </a:xfrm>
          <a:prstGeom prst="rect">
            <a:avLst/>
          </a:prstGeom>
          <a:noFill/>
          <a:ln>
            <a:noFill/>
          </a:ln>
        </p:spPr>
      </p:pic>
      <p:sp>
        <p:nvSpPr>
          <p:cNvPr id="141" name="Google Shape;141;p25"/>
          <p:cNvSpPr txBox="1"/>
          <p:nvPr>
            <p:ph type="title"/>
          </p:nvPr>
        </p:nvSpPr>
        <p:spPr>
          <a:xfrm>
            <a:off x="207900" y="1017725"/>
            <a:ext cx="8520600" cy="572700"/>
          </a:xfrm>
          <a:prstGeom prst="rect">
            <a:avLst/>
          </a:prstGeom>
        </p:spPr>
        <p:txBody>
          <a:bodyPr anchorCtr="0" anchor="t" bIns="91425" lIns="91425" spcFirstLastPara="1" rIns="91425" wrap="square" tIns="91425">
            <a:normAutofit/>
          </a:bodyPr>
          <a:lstStyle/>
          <a:p>
            <a:pPr indent="-363220" lvl="0" marL="457200" rtl="0" algn="l">
              <a:spcBef>
                <a:spcPts val="0"/>
              </a:spcBef>
              <a:spcAft>
                <a:spcPts val="0"/>
              </a:spcAft>
              <a:buClr>
                <a:srgbClr val="434343"/>
              </a:buClr>
              <a:buSzPts val="2120"/>
              <a:buFont typeface="Arial"/>
              <a:buChar char="●"/>
            </a:pPr>
            <a:r>
              <a:rPr lang="en" sz="2120">
                <a:solidFill>
                  <a:srgbClr val="434343"/>
                </a:solidFill>
                <a:latin typeface="Arial"/>
                <a:ea typeface="Arial"/>
                <a:cs typeface="Arial"/>
                <a:sym typeface="Arial"/>
              </a:rPr>
              <a:t>Model Pipeline</a:t>
            </a:r>
            <a:endParaRPr sz="2120">
              <a:solidFill>
                <a:srgbClr val="434343"/>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66425" y="910025"/>
            <a:ext cx="89490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Arial"/>
              <a:buChar char="●"/>
            </a:pPr>
            <a:r>
              <a:rPr lang="en" sz="1800">
                <a:solidFill>
                  <a:srgbClr val="434343"/>
                </a:solidFill>
                <a:latin typeface="Arial"/>
                <a:ea typeface="Arial"/>
                <a:cs typeface="Arial"/>
                <a:sym typeface="Arial"/>
              </a:rPr>
              <a:t>Garment Segmentation and Garment Transfer from Target garment to Input Image.</a:t>
            </a:r>
            <a:endParaRPr sz="1800">
              <a:solidFill>
                <a:srgbClr val="434343"/>
              </a:solidFill>
              <a:latin typeface="Arial"/>
              <a:ea typeface="Arial"/>
              <a:cs typeface="Arial"/>
              <a:sym typeface="Arial"/>
            </a:endParaRPr>
          </a:p>
        </p:txBody>
      </p:sp>
      <p:pic>
        <p:nvPicPr>
          <p:cNvPr id="147" name="Google Shape;147;p26"/>
          <p:cNvPicPr preferRelativeResize="0"/>
          <p:nvPr/>
        </p:nvPicPr>
        <p:blipFill rotWithShape="1">
          <a:blip r:embed="rId3">
            <a:alphaModFix/>
          </a:blip>
          <a:srcRect b="0" l="0" r="0" t="0"/>
          <a:stretch/>
        </p:blipFill>
        <p:spPr>
          <a:xfrm>
            <a:off x="0" y="1593296"/>
            <a:ext cx="9144002" cy="3436709"/>
          </a:xfrm>
          <a:prstGeom prst="rect">
            <a:avLst/>
          </a:prstGeom>
          <a:noFill/>
          <a:ln>
            <a:noFill/>
          </a:ln>
        </p:spPr>
      </p:pic>
      <p:sp>
        <p:nvSpPr>
          <p:cNvPr id="148" name="Google Shape;148;p26"/>
          <p:cNvSpPr txBox="1"/>
          <p:nvPr>
            <p:ph type="title"/>
          </p:nvPr>
        </p:nvSpPr>
        <p:spPr>
          <a:xfrm>
            <a:off x="311700" y="226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Methodologies</a:t>
            </a:r>
            <a:endParaRPr/>
          </a:p>
          <a:p>
            <a:pPr indent="0" lvl="0" marL="0" rtl="0" algn="l">
              <a:spcBef>
                <a:spcPts val="0"/>
              </a:spcBef>
              <a:spcAft>
                <a:spcPts val="0"/>
              </a:spcAft>
              <a:buNone/>
            </a:pPr>
            <a:r>
              <a:t/>
            </a:r>
            <a:endParaRPr/>
          </a:p>
        </p:txBody>
      </p:sp>
      <p:sp>
        <p:nvSpPr>
          <p:cNvPr id="154" name="Google Shape;154;p27"/>
          <p:cNvSpPr txBox="1"/>
          <p:nvPr>
            <p:ph type="title"/>
          </p:nvPr>
        </p:nvSpPr>
        <p:spPr>
          <a:xfrm>
            <a:off x="97500" y="910025"/>
            <a:ext cx="8949000" cy="57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Font typeface="Arial"/>
              <a:buChar char="●"/>
            </a:pPr>
            <a:r>
              <a:rPr lang="en" sz="2000">
                <a:solidFill>
                  <a:srgbClr val="434343"/>
                </a:solidFill>
                <a:latin typeface="Arial"/>
                <a:ea typeface="Arial"/>
                <a:cs typeface="Arial"/>
                <a:sym typeface="Arial"/>
              </a:rPr>
              <a:t>Pose Transfer and Video Generation.</a:t>
            </a:r>
            <a:endParaRPr sz="2000">
              <a:solidFill>
                <a:srgbClr val="434343"/>
              </a:solidFill>
              <a:latin typeface="Arial"/>
              <a:ea typeface="Arial"/>
              <a:cs typeface="Arial"/>
              <a:sym typeface="Arial"/>
            </a:endParaRPr>
          </a:p>
        </p:txBody>
      </p:sp>
      <p:sp>
        <p:nvSpPr>
          <p:cNvPr id="155" name="Google Shape;155;p27"/>
          <p:cNvSpPr txBox="1"/>
          <p:nvPr/>
        </p:nvSpPr>
        <p:spPr>
          <a:xfrm>
            <a:off x="311700" y="1794450"/>
            <a:ext cx="8447400" cy="15546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434343"/>
              </a:buClr>
              <a:buSzPts val="1900"/>
              <a:buAutoNum type="arabicPeriod"/>
            </a:pPr>
            <a:r>
              <a:rPr lang="en" sz="1900">
                <a:solidFill>
                  <a:srgbClr val="434343"/>
                </a:solidFill>
              </a:rPr>
              <a:t>After the Image of user wearing the Target Garment is generated. </a:t>
            </a:r>
            <a:endParaRPr sz="1900">
              <a:solidFill>
                <a:srgbClr val="434343"/>
              </a:solidFill>
            </a:endParaRPr>
          </a:p>
          <a:p>
            <a:pPr indent="0" lvl="0" marL="457200" rtl="0" algn="l">
              <a:spcBef>
                <a:spcPts val="0"/>
              </a:spcBef>
              <a:spcAft>
                <a:spcPts val="0"/>
              </a:spcAft>
              <a:buNone/>
            </a:pPr>
            <a:r>
              <a:t/>
            </a:r>
            <a:endParaRPr sz="1900">
              <a:solidFill>
                <a:srgbClr val="434343"/>
              </a:solidFill>
            </a:endParaRPr>
          </a:p>
          <a:p>
            <a:pPr indent="-336550" lvl="0" marL="457200" rtl="0" algn="l">
              <a:spcBef>
                <a:spcPts val="0"/>
              </a:spcBef>
              <a:spcAft>
                <a:spcPts val="0"/>
              </a:spcAft>
              <a:buClr>
                <a:srgbClr val="434343"/>
              </a:buClr>
              <a:buSzPts val="1700"/>
              <a:buAutoNum type="arabicPeriod"/>
            </a:pPr>
            <a:r>
              <a:rPr lang="en" sz="1700">
                <a:solidFill>
                  <a:srgbClr val="434343"/>
                </a:solidFill>
              </a:rPr>
              <a:t>The Image is passed on to the </a:t>
            </a:r>
            <a:r>
              <a:rPr lang="en" sz="1700">
                <a:solidFill>
                  <a:srgbClr val="434343"/>
                </a:solidFill>
              </a:rPr>
              <a:t>Progressive Pose Attention Transfer for Person Image Generation</a:t>
            </a:r>
            <a:r>
              <a:rPr lang="en" sz="1700">
                <a:solidFill>
                  <a:srgbClr val="434343"/>
                </a:solidFill>
              </a:rPr>
              <a:t> Model to generate the Video of the User.</a:t>
            </a:r>
            <a:endParaRPr sz="1700">
              <a:solidFill>
                <a:srgbClr val="434343"/>
              </a:solidFill>
            </a:endParaRPr>
          </a:p>
          <a:p>
            <a:pPr indent="0" lvl="0" marL="457200" rtl="0" algn="l">
              <a:spcBef>
                <a:spcPts val="0"/>
              </a:spcBef>
              <a:spcAft>
                <a:spcPts val="0"/>
              </a:spcAft>
              <a:buNone/>
            </a:pPr>
            <a:r>
              <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
            </a:r>
            <a:r>
              <a:rPr lang="en"/>
              <a:t>reliminary Results</a:t>
            </a:r>
            <a:endParaRPr/>
          </a:p>
        </p:txBody>
      </p:sp>
      <p:sp>
        <p:nvSpPr>
          <p:cNvPr id="161" name="Google Shape;16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434343"/>
                </a:solidFill>
                <a:latin typeface="Arial"/>
                <a:ea typeface="Arial"/>
                <a:cs typeface="Arial"/>
                <a:sym typeface="Arial"/>
              </a:rPr>
              <a:t>Currently, we have been </a:t>
            </a:r>
            <a:r>
              <a:rPr lang="en">
                <a:solidFill>
                  <a:srgbClr val="434343"/>
                </a:solidFill>
                <a:latin typeface="Arial"/>
                <a:ea typeface="Arial"/>
                <a:cs typeface="Arial"/>
                <a:sym typeface="Arial"/>
              </a:rPr>
              <a:t>able to segment the Garment from the Model Image using the Grab Cut Algorithm. </a:t>
            </a:r>
            <a:endParaRPr>
              <a:solidFill>
                <a:srgbClr val="434343"/>
              </a:solidFill>
              <a:latin typeface="Arial"/>
              <a:ea typeface="Arial"/>
              <a:cs typeface="Arial"/>
              <a:sym typeface="Arial"/>
            </a:endParaRPr>
          </a:p>
          <a:p>
            <a:pPr indent="0" lvl="0" marL="0" rtl="0" algn="l">
              <a:spcBef>
                <a:spcPts val="1200"/>
              </a:spcBef>
              <a:spcAft>
                <a:spcPts val="1200"/>
              </a:spcAft>
              <a:buNone/>
            </a:pPr>
            <a:r>
              <a:t/>
            </a:r>
            <a:endParaRPr>
              <a:solidFill>
                <a:srgbClr val="000000"/>
              </a:solidFill>
              <a:latin typeface="Arial"/>
              <a:ea typeface="Arial"/>
              <a:cs typeface="Arial"/>
              <a:sym typeface="Arial"/>
            </a:endParaRPr>
          </a:p>
        </p:txBody>
      </p:sp>
      <p:pic>
        <p:nvPicPr>
          <p:cNvPr id="162" name="Google Shape;162;p28"/>
          <p:cNvPicPr preferRelativeResize="0"/>
          <p:nvPr/>
        </p:nvPicPr>
        <p:blipFill>
          <a:blip r:embed="rId3">
            <a:alphaModFix/>
          </a:blip>
          <a:stretch>
            <a:fillRect/>
          </a:stretch>
        </p:blipFill>
        <p:spPr>
          <a:xfrm>
            <a:off x="605313" y="2040763"/>
            <a:ext cx="2543175" cy="2333625"/>
          </a:xfrm>
          <a:prstGeom prst="rect">
            <a:avLst/>
          </a:prstGeom>
          <a:noFill/>
          <a:ln>
            <a:noFill/>
          </a:ln>
        </p:spPr>
      </p:pic>
      <p:cxnSp>
        <p:nvCxnSpPr>
          <p:cNvPr id="163" name="Google Shape;163;p28"/>
          <p:cNvCxnSpPr>
            <a:stCxn id="162" idx="3"/>
          </p:cNvCxnSpPr>
          <p:nvPr/>
        </p:nvCxnSpPr>
        <p:spPr>
          <a:xfrm>
            <a:off x="3148488" y="3207575"/>
            <a:ext cx="2460000" cy="0"/>
          </a:xfrm>
          <a:prstGeom prst="straightConnector1">
            <a:avLst/>
          </a:prstGeom>
          <a:noFill/>
          <a:ln cap="flat" cmpd="sng" w="9525">
            <a:solidFill>
              <a:srgbClr val="000000"/>
            </a:solidFill>
            <a:prstDash val="solid"/>
            <a:round/>
            <a:headEnd len="med" w="med" type="none"/>
            <a:tailEnd len="med" w="med" type="stealth"/>
          </a:ln>
        </p:spPr>
      </p:cxnSp>
      <p:pic>
        <p:nvPicPr>
          <p:cNvPr id="164" name="Google Shape;164;p28"/>
          <p:cNvPicPr preferRelativeResize="0"/>
          <p:nvPr/>
        </p:nvPicPr>
        <p:blipFill>
          <a:blip r:embed="rId4">
            <a:alphaModFix/>
          </a:blip>
          <a:stretch>
            <a:fillRect/>
          </a:stretch>
        </p:blipFill>
        <p:spPr>
          <a:xfrm>
            <a:off x="5781900" y="1945500"/>
            <a:ext cx="2914650" cy="2524125"/>
          </a:xfrm>
          <a:prstGeom prst="rect">
            <a:avLst/>
          </a:prstGeom>
          <a:noFill/>
          <a:ln>
            <a:noFill/>
          </a:ln>
        </p:spPr>
      </p:pic>
      <p:sp>
        <p:nvSpPr>
          <p:cNvPr id="165" name="Google Shape;165;p28"/>
          <p:cNvSpPr txBox="1"/>
          <p:nvPr/>
        </p:nvSpPr>
        <p:spPr>
          <a:xfrm>
            <a:off x="3292975" y="2657150"/>
            <a:ext cx="21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Grab Cut (Segmentation)</a:t>
            </a:r>
            <a:endParaRPr>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Left</a:t>
            </a:r>
            <a:endParaRPr/>
          </a:p>
          <a:p>
            <a:pPr indent="0" lvl="0" marL="0" rtl="0" algn="l">
              <a:spcBef>
                <a:spcPts val="0"/>
              </a:spcBef>
              <a:spcAft>
                <a:spcPts val="0"/>
              </a:spcAft>
              <a:buNone/>
            </a:pPr>
            <a:r>
              <a:t/>
            </a:r>
            <a:endParaRPr/>
          </a:p>
        </p:txBody>
      </p:sp>
      <p:sp>
        <p:nvSpPr>
          <p:cNvPr id="171" name="Google Shape;17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434343"/>
              </a:buClr>
              <a:buSzPts val="1800"/>
              <a:buFont typeface="Arial"/>
              <a:buAutoNum type="arabicPeriod"/>
            </a:pPr>
            <a:r>
              <a:rPr lang="en">
                <a:solidFill>
                  <a:srgbClr val="434343"/>
                </a:solidFill>
                <a:latin typeface="Arial"/>
                <a:ea typeface="Arial"/>
                <a:cs typeface="Arial"/>
                <a:sym typeface="Arial"/>
              </a:rPr>
              <a:t>Using the Deep Mark Model to get the individual bounding boxes of the clothing items then </a:t>
            </a:r>
            <a:r>
              <a:rPr lang="en">
                <a:solidFill>
                  <a:srgbClr val="434343"/>
                </a:solidFill>
                <a:latin typeface="Arial"/>
                <a:ea typeface="Arial"/>
                <a:cs typeface="Arial"/>
                <a:sym typeface="Arial"/>
              </a:rPr>
              <a:t>applying</a:t>
            </a:r>
            <a:r>
              <a:rPr lang="en">
                <a:solidFill>
                  <a:srgbClr val="434343"/>
                </a:solidFill>
                <a:latin typeface="Arial"/>
                <a:ea typeface="Arial"/>
                <a:cs typeface="Arial"/>
                <a:sym typeface="Arial"/>
              </a:rPr>
              <a:t> segmentation on them.</a:t>
            </a:r>
            <a:endParaRPr>
              <a:solidFill>
                <a:srgbClr val="434343"/>
              </a:solidFill>
              <a:latin typeface="Arial"/>
              <a:ea typeface="Arial"/>
              <a:cs typeface="Arial"/>
              <a:sym typeface="Arial"/>
            </a:endParaRPr>
          </a:p>
          <a:p>
            <a:pPr indent="-342900" lvl="0" marL="457200" rtl="0" algn="l">
              <a:spcBef>
                <a:spcPts val="0"/>
              </a:spcBef>
              <a:spcAft>
                <a:spcPts val="0"/>
              </a:spcAft>
              <a:buClr>
                <a:srgbClr val="434343"/>
              </a:buClr>
              <a:buSzPts val="1800"/>
              <a:buFont typeface="Arial"/>
              <a:buAutoNum type="arabicPeriod"/>
            </a:pPr>
            <a:r>
              <a:rPr lang="en">
                <a:solidFill>
                  <a:srgbClr val="434343"/>
                </a:solidFill>
                <a:latin typeface="Arial"/>
                <a:ea typeface="Arial"/>
                <a:cs typeface="Arial"/>
                <a:sym typeface="Arial"/>
              </a:rPr>
              <a:t>Applying Saliency filters for Skin Detection to remove them from the Segmented Garment as shown above.</a:t>
            </a:r>
            <a:endParaRPr>
              <a:solidFill>
                <a:srgbClr val="434343"/>
              </a:solidFill>
              <a:latin typeface="Arial"/>
              <a:ea typeface="Arial"/>
              <a:cs typeface="Arial"/>
              <a:sym typeface="Arial"/>
            </a:endParaRPr>
          </a:p>
          <a:p>
            <a:pPr indent="-342900" lvl="0" marL="457200" rtl="0" algn="l">
              <a:spcBef>
                <a:spcPts val="0"/>
              </a:spcBef>
              <a:spcAft>
                <a:spcPts val="0"/>
              </a:spcAft>
              <a:buClr>
                <a:srgbClr val="434343"/>
              </a:buClr>
              <a:buSzPts val="1800"/>
              <a:buFont typeface="Arial"/>
              <a:buAutoNum type="arabicPeriod"/>
            </a:pPr>
            <a:r>
              <a:rPr lang="en">
                <a:solidFill>
                  <a:srgbClr val="434343"/>
                </a:solidFill>
                <a:latin typeface="Arial"/>
                <a:ea typeface="Arial"/>
                <a:cs typeface="Arial"/>
                <a:sym typeface="Arial"/>
              </a:rPr>
              <a:t>Generation of a binary mask using both Saliency and Seg</a:t>
            </a:r>
            <a:r>
              <a:rPr lang="en">
                <a:solidFill>
                  <a:srgbClr val="434343"/>
                </a:solidFill>
                <a:latin typeface="Arial"/>
                <a:ea typeface="Arial"/>
                <a:cs typeface="Arial"/>
                <a:sym typeface="Arial"/>
              </a:rPr>
              <a:t>mentation to get the entire garment.</a:t>
            </a:r>
            <a:endParaRPr>
              <a:solidFill>
                <a:srgbClr val="434343"/>
              </a:solidFill>
              <a:latin typeface="Arial"/>
              <a:ea typeface="Arial"/>
              <a:cs typeface="Arial"/>
              <a:sym typeface="Arial"/>
            </a:endParaRPr>
          </a:p>
          <a:p>
            <a:pPr indent="-342900" lvl="0" marL="457200" rtl="0" algn="l">
              <a:spcBef>
                <a:spcPts val="0"/>
              </a:spcBef>
              <a:spcAft>
                <a:spcPts val="0"/>
              </a:spcAft>
              <a:buClr>
                <a:srgbClr val="434343"/>
              </a:buClr>
              <a:buSzPts val="1800"/>
              <a:buFont typeface="Arial"/>
              <a:buAutoNum type="arabicPeriod"/>
            </a:pPr>
            <a:r>
              <a:rPr lang="en">
                <a:solidFill>
                  <a:srgbClr val="434343"/>
                </a:solidFill>
                <a:latin typeface="Arial"/>
                <a:ea typeface="Arial"/>
                <a:cs typeface="Arial"/>
                <a:sym typeface="Arial"/>
              </a:rPr>
              <a:t>Pose-Transfer and Video Generation of the User wearing the garment. </a:t>
            </a:r>
            <a:endParaRPr>
              <a:solidFill>
                <a:srgbClr val="434343"/>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 </a:t>
            </a:r>
            <a:endParaRPr/>
          </a:p>
        </p:txBody>
      </p:sp>
      <p:sp>
        <p:nvSpPr>
          <p:cNvPr id="177" name="Google Shape;177;p30"/>
          <p:cNvSpPr txBox="1"/>
          <p:nvPr>
            <p:ph idx="1" type="subTitle"/>
          </p:nvPr>
        </p:nvSpPr>
        <p:spPr>
          <a:xfrm>
            <a:off x="510450" y="3182350"/>
            <a:ext cx="7461000" cy="10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11</a:t>
            </a:r>
            <a:endParaRPr/>
          </a:p>
          <a:p>
            <a:pPr indent="0" lvl="0" marL="0" rtl="0" algn="l">
              <a:spcBef>
                <a:spcPts val="0"/>
              </a:spcBef>
              <a:spcAft>
                <a:spcPts val="0"/>
              </a:spcAft>
              <a:buNone/>
            </a:pPr>
            <a:r>
              <a:rPr lang="en">
                <a:solidFill>
                  <a:srgbClr val="CCCCCC"/>
                </a:solidFill>
              </a:rPr>
              <a:t>Arka Sarkar , Adarsh Kumar, Nitin Gupta, Utsav Singla </a:t>
            </a:r>
            <a:endParaRPr>
              <a:solidFill>
                <a:srgbClr val="CCCC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The most important question while shopping for clothes is- "How it looks on me?". While shopping in a store, we can just put the clothes on, but this is not possible when shopping online. </a:t>
            </a:r>
            <a:endParaRPr sz="1500"/>
          </a:p>
          <a:p>
            <a:pPr indent="0" lvl="0" marL="0" rtl="0" algn="l">
              <a:spcBef>
                <a:spcPts val="1200"/>
              </a:spcBef>
              <a:spcAft>
                <a:spcPts val="0"/>
              </a:spcAft>
              <a:buNone/>
            </a:pPr>
            <a:r>
              <a:rPr lang="en" sz="1500"/>
              <a:t>We can only see how the model looks wearing the dress of our choice, but still the question remains unanswered- </a:t>
            </a:r>
            <a:r>
              <a:rPr lang="en" sz="1500"/>
              <a:t>"How it looks on me?". To see that we have to order the dress &amp; then try it on, it takes time &amp; it’s not efficient.</a:t>
            </a:r>
            <a:endParaRPr sz="1500"/>
          </a:p>
          <a:p>
            <a:pPr indent="0" lvl="0" marL="0" rtl="0" algn="l">
              <a:spcBef>
                <a:spcPts val="1200"/>
              </a:spcBef>
              <a:spcAft>
                <a:spcPts val="0"/>
              </a:spcAft>
              <a:buNone/>
            </a:pPr>
            <a:r>
              <a:rPr lang="en" sz="1500"/>
              <a:t>We address this problem with our project- </a:t>
            </a:r>
            <a:r>
              <a:rPr b="1" lang="en" sz="1500"/>
              <a:t>Deep Fashion</a:t>
            </a:r>
            <a:endParaRPr b="1" sz="1500"/>
          </a:p>
          <a:p>
            <a:pPr indent="0" lvl="0" marL="0" rtl="0" algn="l">
              <a:spcBef>
                <a:spcPts val="1200"/>
              </a:spcBef>
              <a:spcAft>
                <a:spcPts val="120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We solve the problem-</a:t>
            </a:r>
            <a:r>
              <a:rPr lang="en" sz="1500"/>
              <a:t> To see how we look in clothes of our choice while shopping online so that shopper can make much more informed decision.</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b="1" lang="en" sz="1500"/>
              <a:t>Computer Vision Task-</a:t>
            </a:r>
            <a:endParaRPr b="1" sz="1500"/>
          </a:p>
          <a:p>
            <a:pPr indent="0" lvl="0" marL="0" rtl="0" algn="l">
              <a:spcBef>
                <a:spcPts val="1200"/>
              </a:spcBef>
              <a:spcAft>
                <a:spcPts val="1200"/>
              </a:spcAft>
              <a:buNone/>
            </a:pPr>
            <a:r>
              <a:rPr lang="en" sz="1500"/>
              <a:t>Given an image of a model wearing the garment &amp; the image of the shopper, generate a video of the shopper wearing the garment doing a catwalk.</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solidFill>
                  <a:srgbClr val="000000"/>
                </a:solidFill>
              </a:rPr>
              <a:t>This topic has been approached in several different ways, some of which are </a:t>
            </a:r>
            <a:r>
              <a:rPr lang="en" sz="1500">
                <a:solidFill>
                  <a:srgbClr val="000000"/>
                </a:solidFill>
              </a:rPr>
              <a:t>discussed</a:t>
            </a:r>
            <a:r>
              <a:rPr lang="en" sz="1500">
                <a:solidFill>
                  <a:srgbClr val="000000"/>
                </a:solidFill>
              </a:rPr>
              <a:t> </a:t>
            </a:r>
            <a:r>
              <a:rPr lang="en" sz="1500">
                <a:solidFill>
                  <a:srgbClr val="000000"/>
                </a:solidFill>
              </a:rPr>
              <a:t>below : </a:t>
            </a:r>
            <a:endParaRPr sz="1500">
              <a:solidFill>
                <a:srgbClr val="000000"/>
              </a:solidFill>
            </a:endParaRPr>
          </a:p>
          <a:p>
            <a:pPr indent="0" lvl="0" marL="0" rtl="0" algn="l">
              <a:spcBef>
                <a:spcPts val="1200"/>
              </a:spcBef>
              <a:spcAft>
                <a:spcPts val="0"/>
              </a:spcAft>
              <a:buNone/>
            </a:pPr>
            <a:r>
              <a:rPr lang="en" sz="1500">
                <a:solidFill>
                  <a:srgbClr val="000000"/>
                </a:solidFill>
                <a:latin typeface="Arial"/>
                <a:ea typeface="Arial"/>
                <a:cs typeface="Arial"/>
                <a:sym typeface="Arial"/>
              </a:rPr>
              <a:t>Neural Re-Rendering of Humans from a Single Image [</a:t>
            </a:r>
            <a:r>
              <a:rPr lang="en" sz="1500" u="sng">
                <a:solidFill>
                  <a:schemeClr val="hlink"/>
                </a:solidFill>
                <a:latin typeface="Arial"/>
                <a:ea typeface="Arial"/>
                <a:cs typeface="Arial"/>
                <a:sym typeface="Arial"/>
                <a:hlinkClick r:id="rId3"/>
              </a:rPr>
              <a:t>link</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0" lvl="0" marL="0" rtl="0" algn="l">
              <a:spcBef>
                <a:spcPts val="1200"/>
              </a:spcBef>
              <a:spcAft>
                <a:spcPts val="0"/>
              </a:spcAft>
              <a:buNone/>
            </a:pPr>
            <a:r>
              <a:rPr lang="en" sz="1500">
                <a:solidFill>
                  <a:srgbClr val="434343"/>
                </a:solidFill>
                <a:latin typeface="Arial"/>
                <a:ea typeface="Arial"/>
                <a:cs typeface="Arial"/>
                <a:sym typeface="Arial"/>
              </a:rPr>
              <a:t>The novel algorithm represents body pose and shape as a parametric mesh which can be reconstructed from a single image and easily reposed. Instead of a colour-based UV texture map, this approach further employs a learned high-dimensional UV feature map to encode appearance. </a:t>
            </a:r>
            <a:r>
              <a:rPr lang="en" sz="1500">
                <a:solidFill>
                  <a:srgbClr val="434343"/>
                </a:solidFill>
                <a:latin typeface="Arial"/>
                <a:ea typeface="Arial"/>
                <a:cs typeface="Arial"/>
                <a:sym typeface="Arial"/>
              </a:rPr>
              <a:t>This rich implicit representation captures detailed appearance variation across poses, viewpoints, person identities and clothing styles better than learned colour texture maps. </a:t>
            </a:r>
            <a:r>
              <a:rPr lang="en" sz="1500">
                <a:solidFill>
                  <a:srgbClr val="434343"/>
                </a:solidFill>
                <a:latin typeface="Arial"/>
                <a:ea typeface="Arial"/>
                <a:cs typeface="Arial"/>
                <a:sym typeface="Arial"/>
              </a:rPr>
              <a:t>The body model with the rendered feature maps is fed through a neural image-translation net-work that creates the final rendered colour image. The above components are combined in an end-to-end-trained neural network architecture that takes as input a source person image, and images of the parametric body model in the source pose and desired target pose.</a:t>
            </a:r>
            <a:endParaRPr sz="1500">
              <a:solidFill>
                <a:srgbClr val="434343"/>
              </a:solidFill>
              <a:latin typeface="Arial"/>
              <a:ea typeface="Arial"/>
              <a:cs typeface="Arial"/>
              <a:sym typeface="Arial"/>
            </a:endParaRPr>
          </a:p>
          <a:p>
            <a:pPr indent="0" lvl="0" marL="457200" rtl="0" algn="l">
              <a:spcBef>
                <a:spcPts val="1200"/>
              </a:spcBef>
              <a:spcAft>
                <a:spcPts val="1200"/>
              </a:spcAft>
              <a:buNone/>
            </a:pPr>
            <a:r>
              <a:t/>
            </a:r>
            <a:endParaRPr sz="1500">
              <a:solidFill>
                <a:srgbClr val="43434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84" name="Google Shape;84;p17"/>
          <p:cNvSpPr txBox="1"/>
          <p:nvPr>
            <p:ph idx="1" type="body"/>
          </p:nvPr>
        </p:nvSpPr>
        <p:spPr>
          <a:xfrm>
            <a:off x="311700" y="1152475"/>
            <a:ext cx="4260300" cy="382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GarmentGan: </a:t>
            </a:r>
            <a:r>
              <a:rPr lang="en" sz="1500">
                <a:solidFill>
                  <a:srgbClr val="000000"/>
                </a:solidFill>
                <a:highlight>
                  <a:srgbClr val="FFFFFF"/>
                </a:highlight>
                <a:latin typeface="Arial"/>
                <a:ea typeface="Arial"/>
                <a:cs typeface="Arial"/>
                <a:sym typeface="Arial"/>
              </a:rPr>
              <a:t>Photo-realistic Adversarial Fashion Transfer </a:t>
            </a:r>
            <a:r>
              <a:rPr lang="en" sz="1500">
                <a:solidFill>
                  <a:srgbClr val="000000"/>
                </a:solidFill>
                <a:latin typeface="Arial"/>
                <a:ea typeface="Arial"/>
                <a:cs typeface="Arial"/>
                <a:sym typeface="Arial"/>
              </a:rPr>
              <a:t>[</a:t>
            </a:r>
            <a:r>
              <a:rPr lang="en" sz="1500" u="sng">
                <a:solidFill>
                  <a:schemeClr val="hlink"/>
                </a:solidFill>
                <a:latin typeface="Arial"/>
                <a:ea typeface="Arial"/>
                <a:cs typeface="Arial"/>
                <a:sym typeface="Arial"/>
                <a:hlinkClick r:id="rId3"/>
              </a:rPr>
              <a:t>link</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0" lvl="0" marL="0" rtl="0" algn="l">
              <a:spcBef>
                <a:spcPts val="1200"/>
              </a:spcBef>
              <a:spcAft>
                <a:spcPts val="0"/>
              </a:spcAft>
              <a:buNone/>
            </a:pPr>
            <a:r>
              <a:rPr lang="en" sz="1500">
                <a:solidFill>
                  <a:srgbClr val="434343"/>
                </a:solidFill>
                <a:latin typeface="Arial"/>
                <a:ea typeface="Arial"/>
                <a:cs typeface="Arial"/>
                <a:sym typeface="Arial"/>
              </a:rPr>
              <a:t>GarmentGan breaks the problem in two parts, separating person’s body part from their clothing, and the second part is to generate images with new clothes on. This paper uses GANs to perform image-base garment transfer. It requires two input images, target fashion item an an image of customer in the pose they want. </a:t>
            </a:r>
            <a:endParaRPr sz="1500">
              <a:solidFill>
                <a:srgbClr val="434343"/>
              </a:solidFill>
              <a:latin typeface="Arial"/>
              <a:ea typeface="Arial"/>
              <a:cs typeface="Arial"/>
              <a:sym typeface="Arial"/>
            </a:endParaRPr>
          </a:p>
          <a:p>
            <a:pPr indent="0" lvl="0" marL="457200" rtl="0" algn="l">
              <a:spcBef>
                <a:spcPts val="1200"/>
              </a:spcBef>
              <a:spcAft>
                <a:spcPts val="1200"/>
              </a:spcAft>
              <a:buNone/>
            </a:pPr>
            <a:r>
              <a:t/>
            </a:r>
            <a:endParaRPr sz="1500">
              <a:solidFill>
                <a:srgbClr val="434343"/>
              </a:solidFill>
              <a:latin typeface="Arial"/>
              <a:ea typeface="Arial"/>
              <a:cs typeface="Arial"/>
              <a:sym typeface="Arial"/>
            </a:endParaRPr>
          </a:p>
        </p:txBody>
      </p:sp>
      <p:pic>
        <p:nvPicPr>
          <p:cNvPr id="85" name="Google Shape;85;p17"/>
          <p:cNvPicPr preferRelativeResize="0"/>
          <p:nvPr/>
        </p:nvPicPr>
        <p:blipFill>
          <a:blip r:embed="rId4">
            <a:alphaModFix/>
          </a:blip>
          <a:stretch>
            <a:fillRect/>
          </a:stretch>
        </p:blipFill>
        <p:spPr>
          <a:xfrm>
            <a:off x="4572000" y="875373"/>
            <a:ext cx="4571999" cy="33927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91" name="Google Shape;91;p18"/>
          <p:cNvSpPr txBox="1"/>
          <p:nvPr>
            <p:ph idx="1" type="body"/>
          </p:nvPr>
        </p:nvSpPr>
        <p:spPr>
          <a:xfrm>
            <a:off x="311700" y="1095525"/>
            <a:ext cx="5163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DeepMark: One-Shot Clothing Detection [</a:t>
            </a:r>
            <a:r>
              <a:rPr lang="en" sz="1500" u="sng">
                <a:solidFill>
                  <a:schemeClr val="hlink"/>
                </a:solidFill>
                <a:latin typeface="Arial"/>
                <a:ea typeface="Arial"/>
                <a:cs typeface="Arial"/>
                <a:sym typeface="Arial"/>
                <a:hlinkClick r:id="rId3"/>
              </a:rPr>
              <a:t>link</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0" lvl="0" marL="0" rtl="0" algn="l">
              <a:spcBef>
                <a:spcPts val="1200"/>
              </a:spcBef>
              <a:spcAft>
                <a:spcPts val="0"/>
              </a:spcAft>
              <a:buNone/>
            </a:pPr>
            <a:r>
              <a:rPr lang="en" sz="1500">
                <a:solidFill>
                  <a:srgbClr val="434343"/>
                </a:solidFill>
                <a:latin typeface="Arial"/>
                <a:ea typeface="Arial"/>
                <a:cs typeface="Arial"/>
                <a:sym typeface="Arial"/>
              </a:rPr>
              <a:t>The one-shot approach, DeepMark, for fast clothing detection as a modification of a multi-target network, Center-Net , is proposed in the paper. </a:t>
            </a:r>
            <a:endParaRPr sz="1500">
              <a:solidFill>
                <a:srgbClr val="434343"/>
              </a:solidFill>
              <a:latin typeface="Arial"/>
              <a:ea typeface="Arial"/>
              <a:cs typeface="Arial"/>
              <a:sym typeface="Arial"/>
            </a:endParaRPr>
          </a:p>
          <a:p>
            <a:pPr indent="0" lvl="0" marL="0" rtl="0" algn="l">
              <a:spcBef>
                <a:spcPts val="1200"/>
              </a:spcBef>
              <a:spcAft>
                <a:spcPts val="0"/>
              </a:spcAft>
              <a:buNone/>
            </a:pPr>
            <a:r>
              <a:rPr lang="en" sz="1500">
                <a:solidFill>
                  <a:srgbClr val="434343"/>
                </a:solidFill>
                <a:latin typeface="Arial"/>
                <a:ea typeface="Arial"/>
                <a:cs typeface="Arial"/>
                <a:sym typeface="Arial"/>
              </a:rPr>
              <a:t>This paper uses CenterNet as a backbone and the deepfashion2  dataset includes 13 categories each of which contains a different number of keypoints (294 key-points total). This approach is based on CenterNet topology but handles two above mentioned restrictions with ease.</a:t>
            </a:r>
            <a:endParaRPr sz="1500">
              <a:solidFill>
                <a:srgbClr val="434343"/>
              </a:solidFill>
              <a:latin typeface="Arial"/>
              <a:ea typeface="Arial"/>
              <a:cs typeface="Arial"/>
              <a:sym typeface="Arial"/>
            </a:endParaRPr>
          </a:p>
          <a:p>
            <a:pPr indent="0" lvl="0" marL="0" rtl="0" algn="l">
              <a:spcBef>
                <a:spcPts val="1200"/>
              </a:spcBef>
              <a:spcAft>
                <a:spcPts val="1200"/>
              </a:spcAft>
              <a:buNone/>
            </a:pPr>
            <a:r>
              <a:t/>
            </a:r>
            <a:endParaRPr sz="1500">
              <a:solidFill>
                <a:srgbClr val="434343"/>
              </a:solidFill>
              <a:latin typeface="Arial"/>
              <a:ea typeface="Arial"/>
              <a:cs typeface="Arial"/>
              <a:sym typeface="Arial"/>
            </a:endParaRPr>
          </a:p>
        </p:txBody>
      </p:sp>
      <p:pic>
        <p:nvPicPr>
          <p:cNvPr id="92" name="Google Shape;92;p18"/>
          <p:cNvPicPr preferRelativeResize="0"/>
          <p:nvPr/>
        </p:nvPicPr>
        <p:blipFill>
          <a:blip r:embed="rId4">
            <a:alphaModFix/>
          </a:blip>
          <a:stretch>
            <a:fillRect/>
          </a:stretch>
        </p:blipFill>
        <p:spPr>
          <a:xfrm>
            <a:off x="5229213" y="1657000"/>
            <a:ext cx="3914775" cy="2019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a:p>
            <a:pPr indent="0" lvl="0" marL="0" rtl="0" algn="l">
              <a:spcBef>
                <a:spcPts val="0"/>
              </a:spcBef>
              <a:spcAft>
                <a:spcPts val="0"/>
              </a:spcAft>
              <a:buNone/>
            </a:pPr>
            <a:r>
              <a:t/>
            </a:r>
            <a:endParaRPr/>
          </a:p>
        </p:txBody>
      </p:sp>
      <p:sp>
        <p:nvSpPr>
          <p:cNvPr id="98" name="Google Shape;98;p19"/>
          <p:cNvSpPr txBox="1"/>
          <p:nvPr>
            <p:ph idx="1" type="body"/>
          </p:nvPr>
        </p:nvSpPr>
        <p:spPr>
          <a:xfrm>
            <a:off x="405150" y="1168638"/>
            <a:ext cx="8333700" cy="12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Progressive Pose Attention Transfer for Person Image Generation [</a:t>
            </a:r>
            <a:r>
              <a:rPr lang="en" sz="1500" u="sng">
                <a:solidFill>
                  <a:schemeClr val="hlink"/>
                </a:solidFill>
                <a:latin typeface="Arial"/>
                <a:ea typeface="Arial"/>
                <a:cs typeface="Arial"/>
                <a:sym typeface="Arial"/>
                <a:hlinkClick r:id="rId3"/>
              </a:rPr>
              <a:t>link</a:t>
            </a:r>
            <a:r>
              <a:rPr lang="en" sz="1500">
                <a:solidFill>
                  <a:srgbClr val="000000"/>
                </a:solidFill>
                <a:latin typeface="Arial"/>
                <a:ea typeface="Arial"/>
                <a:cs typeface="Arial"/>
                <a:sym typeface="Arial"/>
              </a:rPr>
              <a:t>]</a:t>
            </a:r>
            <a:endParaRPr sz="1500">
              <a:solidFill>
                <a:srgbClr val="434343"/>
              </a:solidFill>
              <a:latin typeface="Arial"/>
              <a:ea typeface="Arial"/>
              <a:cs typeface="Arial"/>
              <a:sym typeface="Arial"/>
            </a:endParaRPr>
          </a:p>
          <a:p>
            <a:pPr indent="0" lvl="0" marL="0" rtl="0" algn="l">
              <a:spcBef>
                <a:spcPts val="1200"/>
              </a:spcBef>
              <a:spcAft>
                <a:spcPts val="1200"/>
              </a:spcAft>
              <a:buNone/>
            </a:pPr>
            <a:r>
              <a:rPr lang="en" sz="1500">
                <a:solidFill>
                  <a:srgbClr val="434343"/>
                </a:solidFill>
                <a:latin typeface="Arial"/>
                <a:ea typeface="Arial"/>
                <a:cs typeface="Arial"/>
                <a:sym typeface="Arial"/>
              </a:rPr>
              <a:t>This paper proposes a new generative adversarial net-work for pose transfer, i.e., transferring the pose of a given person to a target pose. The generator of the net-work comprises a sequence of Pose-Attentional Transfer Blocks that each transfers certain regions it attends to, generating the person image progressively. </a:t>
            </a:r>
            <a:endParaRPr sz="1500">
              <a:solidFill>
                <a:srgbClr val="434343"/>
              </a:solidFill>
            </a:endParaRPr>
          </a:p>
        </p:txBody>
      </p:sp>
      <p:pic>
        <p:nvPicPr>
          <p:cNvPr id="99" name="Google Shape;99;p19"/>
          <p:cNvPicPr preferRelativeResize="0"/>
          <p:nvPr/>
        </p:nvPicPr>
        <p:blipFill>
          <a:blip r:embed="rId4">
            <a:alphaModFix/>
          </a:blip>
          <a:stretch>
            <a:fillRect/>
          </a:stretch>
        </p:blipFill>
        <p:spPr>
          <a:xfrm>
            <a:off x="2170225" y="2696325"/>
            <a:ext cx="4803550" cy="230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Description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 name="Google Shape;105;p20"/>
          <p:cNvSpPr txBox="1"/>
          <p:nvPr>
            <p:ph idx="1" type="body"/>
          </p:nvPr>
        </p:nvSpPr>
        <p:spPr>
          <a:xfrm>
            <a:off x="311700" y="1249325"/>
            <a:ext cx="8520600" cy="33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Arial"/>
                <a:ea typeface="Arial"/>
                <a:cs typeface="Arial"/>
                <a:sym typeface="Arial"/>
              </a:rPr>
              <a:t>Dataset that will be used </a:t>
            </a:r>
            <a:r>
              <a:rPr lang="en" sz="1500">
                <a:latin typeface="Arial"/>
                <a:ea typeface="Arial"/>
                <a:cs typeface="Arial"/>
                <a:sym typeface="Arial"/>
              </a:rPr>
              <a:t>for this project is DeepFashion2. It was compiled by the research team from the Chinese University of hong Kong(CUHK).</a:t>
            </a:r>
            <a:endParaRPr sz="1500">
              <a:latin typeface="Arial"/>
              <a:ea typeface="Arial"/>
              <a:cs typeface="Arial"/>
              <a:sym typeface="Arial"/>
            </a:endParaRPr>
          </a:p>
          <a:p>
            <a:pPr indent="0" lvl="0" marL="0" rtl="0" algn="l">
              <a:spcBef>
                <a:spcPts val="1200"/>
              </a:spcBef>
              <a:spcAft>
                <a:spcPts val="0"/>
              </a:spcAft>
              <a:buNone/>
            </a:pPr>
            <a:r>
              <a:rPr lang="en" sz="1500">
                <a:latin typeface="Arial"/>
                <a:ea typeface="Arial"/>
                <a:cs typeface="Arial"/>
                <a:sym typeface="Arial"/>
              </a:rPr>
              <a:t>It consist of over 492k fashion images and each image is labeled into 13 popular clothing categories. The dataset is split into a training set (391K images), a validation set (34k images), and a test set (67k images). The dataset is well annotated. A full spectrum of task like clothes detection, landmark, segmentation are defined. </a:t>
            </a:r>
            <a:endParaRPr sz="1500">
              <a:latin typeface="Arial"/>
              <a:ea typeface="Arial"/>
              <a:cs typeface="Arial"/>
              <a:sym typeface="Arial"/>
            </a:endParaRPr>
          </a:p>
          <a:p>
            <a:pPr indent="0" lvl="0" marL="0" rtl="0" algn="l">
              <a:spcBef>
                <a:spcPts val="1200"/>
              </a:spcBef>
              <a:spcAft>
                <a:spcPts val="1200"/>
              </a:spcAft>
              <a:buNone/>
            </a:pPr>
            <a:r>
              <a:t/>
            </a:r>
            <a:endParaRPr sz="15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Description</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latin typeface="Arial"/>
                <a:ea typeface="Arial"/>
                <a:cs typeface="Arial"/>
                <a:sym typeface="Arial"/>
              </a:rPr>
              <a:t>Category_name</a:t>
            </a:r>
            <a:r>
              <a:rPr lang="en" sz="1500">
                <a:latin typeface="Arial"/>
                <a:ea typeface="Arial"/>
                <a:cs typeface="Arial"/>
                <a:sym typeface="Arial"/>
              </a:rPr>
              <a:t> : a string which tells about the category of the item like short sleeve top, skirt etc.</a:t>
            </a:r>
            <a:endParaRPr sz="1500">
              <a:latin typeface="Arial"/>
              <a:ea typeface="Arial"/>
              <a:cs typeface="Arial"/>
              <a:sym typeface="Arial"/>
            </a:endParaRPr>
          </a:p>
          <a:p>
            <a:pPr indent="0" lvl="0" marL="0" rtl="0" algn="l">
              <a:spcBef>
                <a:spcPts val="1200"/>
              </a:spcBef>
              <a:spcAft>
                <a:spcPts val="0"/>
              </a:spcAft>
              <a:buNone/>
            </a:pPr>
            <a:r>
              <a:rPr b="1" lang="en" sz="1500">
                <a:latin typeface="Arial"/>
                <a:ea typeface="Arial"/>
                <a:cs typeface="Arial"/>
                <a:sym typeface="Arial"/>
              </a:rPr>
              <a:t>Category_id</a:t>
            </a:r>
            <a:r>
              <a:rPr lang="en" sz="1500">
                <a:latin typeface="Arial"/>
                <a:ea typeface="Arial"/>
                <a:cs typeface="Arial"/>
                <a:sym typeface="Arial"/>
              </a:rPr>
              <a:t> : a number corresponding to the category name</a:t>
            </a:r>
            <a:endParaRPr sz="1500">
              <a:latin typeface="Arial"/>
              <a:ea typeface="Arial"/>
              <a:cs typeface="Arial"/>
              <a:sym typeface="Arial"/>
            </a:endParaRPr>
          </a:p>
          <a:p>
            <a:pPr indent="0" lvl="0" marL="0" rtl="0" algn="l">
              <a:spcBef>
                <a:spcPts val="1200"/>
              </a:spcBef>
              <a:spcAft>
                <a:spcPts val="0"/>
              </a:spcAft>
              <a:buNone/>
            </a:pPr>
            <a:r>
              <a:rPr b="1" lang="en" sz="1500">
                <a:latin typeface="Arial"/>
                <a:ea typeface="Arial"/>
                <a:cs typeface="Arial"/>
                <a:sym typeface="Arial"/>
              </a:rPr>
              <a:t>Bounding_box</a:t>
            </a:r>
            <a:r>
              <a:rPr lang="en" sz="1500">
                <a:latin typeface="Arial"/>
                <a:ea typeface="Arial"/>
                <a:cs typeface="Arial"/>
                <a:sym typeface="Arial"/>
              </a:rPr>
              <a:t> : </a:t>
            </a:r>
            <a:r>
              <a:rPr lang="en" sz="1500">
                <a:latin typeface="Arial"/>
                <a:ea typeface="Arial"/>
                <a:cs typeface="Arial"/>
                <a:sym typeface="Arial"/>
              </a:rPr>
              <a:t>separate</a:t>
            </a:r>
            <a:r>
              <a:rPr lang="en" sz="1500">
                <a:latin typeface="Arial"/>
                <a:ea typeface="Arial"/>
                <a:cs typeface="Arial"/>
                <a:sym typeface="Arial"/>
              </a:rPr>
              <a:t> bounding box for each clothing item</a:t>
            </a:r>
            <a:endParaRPr sz="1500">
              <a:latin typeface="Arial"/>
              <a:ea typeface="Arial"/>
              <a:cs typeface="Arial"/>
              <a:sym typeface="Arial"/>
            </a:endParaRPr>
          </a:p>
          <a:p>
            <a:pPr indent="0" lvl="0" marL="0" rtl="0" algn="l">
              <a:spcBef>
                <a:spcPts val="1200"/>
              </a:spcBef>
              <a:spcAft>
                <a:spcPts val="0"/>
              </a:spcAft>
              <a:buNone/>
            </a:pPr>
            <a:r>
              <a:rPr b="1" lang="en" sz="1500">
                <a:latin typeface="Arial"/>
                <a:ea typeface="Arial"/>
                <a:cs typeface="Arial"/>
                <a:sym typeface="Arial"/>
              </a:rPr>
              <a:t>Landmarks</a:t>
            </a:r>
            <a:r>
              <a:rPr lang="en" sz="1500">
                <a:latin typeface="Arial"/>
                <a:ea typeface="Arial"/>
                <a:cs typeface="Arial"/>
                <a:sym typeface="Arial"/>
              </a:rPr>
              <a:t> : landmarks of clothing items with its cor</a:t>
            </a:r>
            <a:r>
              <a:rPr lang="en" sz="1500">
                <a:latin typeface="Arial"/>
                <a:ea typeface="Arial"/>
                <a:cs typeface="Arial"/>
                <a:sym typeface="Arial"/>
              </a:rPr>
              <a:t>responding visibility</a:t>
            </a:r>
            <a:endParaRPr sz="1500">
              <a:latin typeface="Arial"/>
              <a:ea typeface="Arial"/>
              <a:cs typeface="Arial"/>
              <a:sym typeface="Arial"/>
            </a:endParaRPr>
          </a:p>
          <a:p>
            <a:pPr indent="0" lvl="0" marL="0" rtl="0" algn="l">
              <a:spcBef>
                <a:spcPts val="1200"/>
              </a:spcBef>
              <a:spcAft>
                <a:spcPts val="0"/>
              </a:spcAft>
              <a:buNone/>
            </a:pPr>
            <a:r>
              <a:rPr b="1" lang="en" sz="1500">
                <a:latin typeface="Arial"/>
                <a:ea typeface="Arial"/>
                <a:cs typeface="Arial"/>
                <a:sym typeface="Arial"/>
              </a:rPr>
              <a:t>Segmentation</a:t>
            </a:r>
            <a:r>
              <a:rPr lang="en" sz="1500">
                <a:latin typeface="Arial"/>
                <a:ea typeface="Arial"/>
                <a:cs typeface="Arial"/>
                <a:sym typeface="Arial"/>
              </a:rPr>
              <a:t> : It describes a polygon which represents a single clothing item</a:t>
            </a:r>
            <a:endParaRPr sz="1500">
              <a:latin typeface="Arial"/>
              <a:ea typeface="Arial"/>
              <a:cs typeface="Arial"/>
              <a:sym typeface="Arial"/>
            </a:endParaRPr>
          </a:p>
          <a:p>
            <a:pPr indent="0" lvl="0" marL="0" rtl="0" algn="l">
              <a:spcBef>
                <a:spcPts val="1200"/>
              </a:spcBef>
              <a:spcAft>
                <a:spcPts val="0"/>
              </a:spcAft>
              <a:buNone/>
            </a:pPr>
            <a:r>
              <a:rPr b="1" lang="en" sz="1500">
                <a:latin typeface="Arial"/>
                <a:ea typeface="Arial"/>
                <a:cs typeface="Arial"/>
                <a:sym typeface="Arial"/>
              </a:rPr>
              <a:t>Occlusion </a:t>
            </a:r>
            <a:r>
              <a:rPr lang="en" sz="1500">
                <a:latin typeface="Arial"/>
                <a:ea typeface="Arial"/>
                <a:cs typeface="Arial"/>
                <a:sym typeface="Arial"/>
              </a:rPr>
              <a:t>: A value from 1 to 3 is allocated based on occlusion of the clothing items</a:t>
            </a:r>
            <a:endParaRPr sz="1500">
              <a:latin typeface="Arial"/>
              <a:ea typeface="Arial"/>
              <a:cs typeface="Arial"/>
              <a:sym typeface="Arial"/>
            </a:endParaRPr>
          </a:p>
          <a:p>
            <a:pPr indent="0" lvl="0" marL="0" rtl="0" algn="l">
              <a:spcBef>
                <a:spcPts val="1200"/>
              </a:spcBef>
              <a:spcAft>
                <a:spcPts val="1200"/>
              </a:spcAft>
              <a:buNone/>
            </a:pPr>
            <a:r>
              <a:rPr b="1" lang="en" sz="1500">
                <a:latin typeface="Arial"/>
                <a:ea typeface="Arial"/>
                <a:cs typeface="Arial"/>
                <a:sym typeface="Arial"/>
              </a:rPr>
              <a:t>Viewpoint</a:t>
            </a:r>
            <a:r>
              <a:rPr lang="en" sz="1500">
                <a:latin typeface="Arial"/>
                <a:ea typeface="Arial"/>
                <a:cs typeface="Arial"/>
                <a:sym typeface="Arial"/>
              </a:rPr>
              <a:t> : A number,  where 1 represents no wear, 2 represents frontal viewpoint and 3 represents side or back viewpoint.</a:t>
            </a:r>
            <a:endParaRPr sz="15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